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778B-3291-4B03-ADF0-211F82629E73}" type="datetimeFigureOut">
              <a:rPr lang="es-ES" smtClean="0"/>
              <a:t>07/10/2013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CEE7-D6AE-44FC-83BE-E0BBD642F47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778B-3291-4B03-ADF0-211F82629E73}" type="datetimeFigureOut">
              <a:rPr lang="es-ES" smtClean="0"/>
              <a:t>07/10/2013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CEE7-D6AE-44FC-83BE-E0BBD642F47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778B-3291-4B03-ADF0-211F82629E73}" type="datetimeFigureOut">
              <a:rPr lang="es-ES" smtClean="0"/>
              <a:t>07/10/2013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CEE7-D6AE-44FC-83BE-E0BBD642F47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778B-3291-4B03-ADF0-211F82629E73}" type="datetimeFigureOut">
              <a:rPr lang="es-ES" smtClean="0"/>
              <a:t>07/10/2013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CEE7-D6AE-44FC-83BE-E0BBD642F47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778B-3291-4B03-ADF0-211F82629E73}" type="datetimeFigureOut">
              <a:rPr lang="es-ES" smtClean="0"/>
              <a:t>07/10/2013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CEE7-D6AE-44FC-83BE-E0BBD642F47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778B-3291-4B03-ADF0-211F82629E73}" type="datetimeFigureOut">
              <a:rPr lang="es-ES" smtClean="0"/>
              <a:t>07/10/2013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CEE7-D6AE-44FC-83BE-E0BBD642F47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778B-3291-4B03-ADF0-211F82629E73}" type="datetimeFigureOut">
              <a:rPr lang="es-ES" smtClean="0"/>
              <a:t>07/10/2013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CEE7-D6AE-44FC-83BE-E0BBD642F47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778B-3291-4B03-ADF0-211F82629E73}" type="datetimeFigureOut">
              <a:rPr lang="es-ES" smtClean="0"/>
              <a:t>07/10/2013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CEE7-D6AE-44FC-83BE-E0BBD642F47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778B-3291-4B03-ADF0-211F82629E73}" type="datetimeFigureOut">
              <a:rPr lang="es-ES" smtClean="0"/>
              <a:t>07/10/2013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CEE7-D6AE-44FC-83BE-E0BBD642F47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778B-3291-4B03-ADF0-211F82629E73}" type="datetimeFigureOut">
              <a:rPr lang="es-ES" smtClean="0"/>
              <a:t>07/10/2013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CEE7-D6AE-44FC-83BE-E0BBD642F47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778B-3291-4B03-ADF0-211F82629E73}" type="datetimeFigureOut">
              <a:rPr lang="es-ES" smtClean="0"/>
              <a:t>07/10/2013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CEE7-D6AE-44FC-83BE-E0BBD642F47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9778B-3291-4B03-ADF0-211F82629E73}" type="datetimeFigureOut">
              <a:rPr lang="es-ES" smtClean="0"/>
              <a:t>07/10/2013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3CEE7-D6AE-44FC-83BE-E0BBD642F47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recursostic.educacion.es/secundaria/edad/4esobiologia/4quincena6/ventanas/leyes_mendel.htm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egor Mende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643050"/>
            <a:ext cx="2643206" cy="267925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4214810" y="1428736"/>
            <a:ext cx="450059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En 1865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Gregor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Mendel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publica sus trabajos Experimentos de Hibridación de Plantas en el Boletín de la Sociedad de Ciencias Naturales de 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Brno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En el se resumían experimentos de cruzamiento que había llevado a cabo durante 8 años  en el guisante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Pisum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Sativum</a:t>
            </a:r>
            <a:r>
              <a:rPr lang="es-E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en la pequeña huerta del monasterio. 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571472" y="4643446"/>
            <a:ext cx="792958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Sus experimentos son el paradigma del análisis genético y su trabajo  es considerado fundamental en la ciencia de la Genética. </a:t>
            </a:r>
          </a:p>
          <a:p>
            <a:pPr algn="just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Los experimentos demostraron que la herencia se transmite por los genes que siguen normas estadísticas sencillas resumidas en sus principios. 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000232" y="500042"/>
            <a:ext cx="53908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LEYES DE MENDEL</a:t>
            </a:r>
            <a:endParaRPr lang="es-E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85786" y="1214422"/>
            <a:ext cx="735811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/>
              <a:t>Una pareja de ratones de </a:t>
            </a:r>
            <a:r>
              <a:rPr lang="es-ES" sz="2800" b="1" dirty="0" smtClean="0"/>
              <a:t>pelo negro</a:t>
            </a:r>
            <a:r>
              <a:rPr lang="es-ES" sz="2800" dirty="0" smtClean="0"/>
              <a:t> tiene un descendiente de </a:t>
            </a:r>
            <a:r>
              <a:rPr lang="es-ES" sz="2800" b="1" dirty="0" smtClean="0"/>
              <a:t>pelo blanco</a:t>
            </a:r>
            <a:r>
              <a:rPr lang="es-ES" sz="2800" dirty="0" smtClean="0"/>
              <a:t>. Este se cruza con una hembra de pelo negro, cuyos progenitores eran uno de pelo negro y otro de pelo blanco, pero nunca tuvieron descendencia de pelo blanco.</a:t>
            </a:r>
          </a:p>
          <a:p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dirty="0" smtClean="0"/>
              <a:t>Indica el genotipo de todos ellos y el de sus descendientes (el alelo blanco es recesivo).</a:t>
            </a:r>
            <a:endParaRPr lang="es-E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643306" y="714356"/>
            <a:ext cx="5500694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1600" b="1" i="0" u="none" strike="noStrike" cap="none" spc="100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Los guisantes eran baratos y fáciles de obtener en el mercado. </a:t>
            </a:r>
            <a:endParaRPr kumimoji="0" lang="es-ES" sz="1600" b="1" i="0" u="none" strike="noStrike" cap="none" spc="100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1600" b="1" i="0" u="none" strike="noStrike" cap="none" spc="100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Ocupaban poco espacio y tenían un tiempo de generación relativamente corto.</a:t>
            </a:r>
            <a:endParaRPr kumimoji="0" lang="es-ES" sz="1600" b="1" i="0" u="none" strike="noStrike" cap="none" spc="100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1600" b="1" i="0" u="none" strike="noStrike" cap="none" spc="100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Producían muchos descendientes.</a:t>
            </a:r>
            <a:endParaRPr kumimoji="0" lang="es-ES" sz="1600" b="1" i="0" u="none" strike="noStrike" cap="none" spc="100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1600" b="1" i="0" u="none" strike="noStrike" cap="none" spc="100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Existían variedades diferentes que mostraban distinto, color, forma, tamaño, etc. Por tanto, presentaba Variabilidad Genética.</a:t>
            </a:r>
            <a:endParaRPr kumimoji="0" lang="es-ES" sz="1600" b="1" i="0" u="none" strike="noStrike" cap="none" spc="100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1600" b="1" i="0" u="none" strike="noStrike" cap="none" spc="100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Es una especie </a:t>
            </a:r>
            <a:r>
              <a:rPr kumimoji="0" lang="es-ES" sz="1600" b="1" i="1" u="none" strike="noStrike" cap="none" spc="10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Autógama</a:t>
            </a:r>
            <a:r>
              <a:rPr kumimoji="0" lang="es-ES" sz="1600" b="1" i="0" u="none" strike="noStrike" cap="none" spc="100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, se </a:t>
            </a:r>
            <a:r>
              <a:rPr kumimoji="0" lang="es-ES" sz="1600" b="1" i="0" u="none" strike="noStrike" cap="none" spc="10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autopoliniza</a:t>
            </a:r>
            <a:r>
              <a:rPr kumimoji="0" lang="es-ES" sz="1600" b="1" i="0" u="none" strike="noStrike" cap="none" spc="100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, de manera que el polen de las anteras de una flor cae sobre el estigma de la misma flor.</a:t>
            </a:r>
            <a:endParaRPr kumimoji="0" lang="es-ES" sz="1600" b="1" i="0" u="none" strike="noStrike" cap="none" spc="100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1600" b="1" i="0" u="none" strike="noStrike" cap="none" spc="100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Era fácil realizar cruzamientos entre distintas variedades a voluntad. Es posible evitar o prevenir la autopolinización eliminando las anteras.</a:t>
            </a:r>
            <a:endParaRPr kumimoji="0" lang="es-ES" sz="1600" b="1" i="0" u="none" strike="noStrike" cap="none" spc="100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spc="100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  <p:pic>
        <p:nvPicPr>
          <p:cNvPr id="4098" name="Picture 2" descr="http://pendientedemigracion.ucm.es/info/genetica/grupod/Mendel/FLOR1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428736"/>
            <a:ext cx="2919418" cy="3088849"/>
          </a:xfrm>
          <a:prstGeom prst="rect">
            <a:avLst/>
          </a:prstGeom>
          <a:noFill/>
        </p:spPr>
      </p:pic>
      <p:sp>
        <p:nvSpPr>
          <p:cNvPr id="6" name="5 Rectángulo"/>
          <p:cNvSpPr/>
          <p:nvPr/>
        </p:nvSpPr>
        <p:spPr>
          <a:xfrm>
            <a:off x="642910" y="35716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Material: </a:t>
            </a:r>
            <a:r>
              <a:rPr kumimoji="0" lang="es-ES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Pisum</a:t>
            </a:r>
            <a:r>
              <a:rPr kumimoji="0" lang="es-ES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s-ES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sativum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(guisante)</a:t>
            </a:r>
            <a:endParaRPr lang="es-E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la-galeriadelaciencia.wikispaces.com/file/view/mendel.jpg/187519751/mendel.jpg"/>
          <p:cNvPicPr>
            <a:picLocks noChangeAspect="1" noChangeArrowheads="1"/>
          </p:cNvPicPr>
          <p:nvPr/>
        </p:nvPicPr>
        <p:blipFill>
          <a:blip r:embed="rId2"/>
          <a:srcRect t="7206"/>
          <a:stretch>
            <a:fillRect/>
          </a:stretch>
        </p:blipFill>
        <p:spPr bwMode="auto">
          <a:xfrm>
            <a:off x="1500166" y="2000216"/>
            <a:ext cx="6336437" cy="4857784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642910" y="285728"/>
            <a:ext cx="759220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Características estudiadas</a:t>
            </a:r>
          </a:p>
          <a:p>
            <a:pPr algn="ctr"/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por </a:t>
            </a:r>
            <a:r>
              <a:rPr lang="es-E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Mendel</a:t>
            </a:r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00034" y="714356"/>
            <a:ext cx="7585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PRIMERA LEY DE MENDEL</a:t>
            </a:r>
            <a:endParaRPr lang="es-E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00034" y="1785927"/>
            <a:ext cx="464347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Se cruzan líneas que difieren en un único color,  se cruzan dos variedades puras  por ejemplo del color del guisante, amarillo y verde.</a:t>
            </a:r>
          </a:p>
          <a:p>
            <a:pPr algn="just"/>
            <a:endParaRPr lang="es-ES" dirty="0"/>
          </a:p>
          <a:p>
            <a:pPr algn="just"/>
            <a:r>
              <a:rPr lang="es-ES" dirty="0" smtClean="0"/>
              <a:t>La descendencia del primer cruce (Generación F1) es homogénea respecto al carácter. Todos los guisantes son amarillos.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500034" y="4214818"/>
            <a:ext cx="46434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Se  cruza de la Generación F1 para obtener una segunda Generación o F2. La F2 no es homogénea. Pues reaparece el fenotipo verde.</a:t>
            </a:r>
          </a:p>
          <a:p>
            <a:pPr algn="just"/>
            <a:endParaRPr lang="es-ES" dirty="0"/>
          </a:p>
          <a:p>
            <a:pPr algn="just"/>
            <a:r>
              <a:rPr lang="es-ES" dirty="0" smtClean="0"/>
              <a:t>Cuando se hace el recuento de los dos fenotipos de la F2, se observa una proporción aproximada de 3 veces guisantes amarillos por cada guisante verde. </a:t>
            </a:r>
            <a:endParaRPr lang="es-ES" dirty="0"/>
          </a:p>
        </p:txBody>
      </p:sp>
      <p:sp>
        <p:nvSpPr>
          <p:cNvPr id="9" name="8 Rectángulo"/>
          <p:cNvSpPr/>
          <p:nvPr/>
        </p:nvSpPr>
        <p:spPr>
          <a:xfrm>
            <a:off x="5286380" y="2571744"/>
            <a:ext cx="32861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hlinkClick r:id="rId2" tooltip="mendel"/>
              </a:rPr>
              <a:t>http://recursostic.educacion.es/secundaria/edad/4esobiologia/4quincena6/ventanas/leyes_mendel.htm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000232" y="714356"/>
            <a:ext cx="51699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INTERPRETACIÓN</a:t>
            </a:r>
            <a:endParaRPr lang="es-E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71472" y="1714488"/>
            <a:ext cx="350046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err="1" smtClean="0">
                <a:latin typeface="Arial" pitchFamily="34" charset="0"/>
                <a:cs typeface="Arial" pitchFamily="34" charset="0"/>
              </a:rPr>
              <a:t>Mendel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interpreto los resultados de su experimento suponiendo que para cada carácter había 2 determinantes internos. Así el color de cada guisante depende de dos factores o alelos que puede tener el gen. </a:t>
            </a:r>
          </a:p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El fenotipo amarillo depende del alelo A y el verde del alelo a. 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b="1" dirty="0" smtClean="0">
                <a:latin typeface="Arial" pitchFamily="34" charset="0"/>
                <a:cs typeface="Arial" pitchFamily="34" charset="0"/>
              </a:rPr>
              <a:t>Homocigota.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Los individuos que presentan la misma información para un característica hereditaria.  </a:t>
            </a:r>
          </a:p>
          <a:p>
            <a:pPr algn="just"/>
            <a:endParaRPr lang="es-ES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b="1" dirty="0" err="1" smtClean="0">
                <a:latin typeface="Arial" pitchFamily="34" charset="0"/>
                <a:cs typeface="Arial" pitchFamily="34" charset="0"/>
              </a:rPr>
              <a:t>Heterocigota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:  Los individuos que presentan alelos distintos. 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4572000" y="2143116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Dominante: 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4643438" y="4286256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Recesivo: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00034" y="857232"/>
            <a:ext cx="807249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4000" b="1" u="sng" dirty="0" smtClean="0">
                <a:solidFill>
                  <a:srgbClr val="FF0000"/>
                </a:solidFill>
                <a:latin typeface="Arial Black" pitchFamily="34" charset="0"/>
              </a:rPr>
              <a:t>Primera ley de </a:t>
            </a:r>
            <a:r>
              <a:rPr lang="es-ES" sz="4000" b="1" u="sng" dirty="0" err="1" smtClean="0">
                <a:solidFill>
                  <a:srgbClr val="FF0000"/>
                </a:solidFill>
                <a:latin typeface="Arial Black" pitchFamily="34" charset="0"/>
              </a:rPr>
              <a:t>Mendel</a:t>
            </a:r>
            <a:r>
              <a:rPr lang="es-ES" sz="4000" u="sng" dirty="0" smtClean="0">
                <a:solidFill>
                  <a:srgbClr val="FF0000"/>
                </a:solidFill>
                <a:latin typeface="Arial Black" pitchFamily="34" charset="0"/>
              </a:rPr>
              <a:t>. </a:t>
            </a:r>
          </a:p>
          <a:p>
            <a:pPr algn="just"/>
            <a:r>
              <a:rPr lang="es-ES" sz="4000" dirty="0" smtClean="0">
                <a:latin typeface="Arial Black" pitchFamily="34" charset="0"/>
              </a:rPr>
              <a:t>Ley de la uniformidad.</a:t>
            </a:r>
            <a:endParaRPr lang="es-ES" sz="4000" dirty="0" smtClean="0">
              <a:latin typeface="Arial Black" pitchFamily="34" charset="0"/>
            </a:endParaRPr>
          </a:p>
          <a:p>
            <a:pPr algn="just"/>
            <a:r>
              <a:rPr lang="es-ES" sz="4000" dirty="0" smtClean="0">
                <a:latin typeface="Arial Black" pitchFamily="34" charset="0"/>
              </a:rPr>
              <a:t>Al cruzar dos variedades de raza pura que difieren en un carácter, la descendencia es uniforme, presentando además el carácter dominante</a:t>
            </a:r>
            <a:r>
              <a:rPr lang="es-ES" dirty="0" smtClean="0">
                <a:latin typeface="Arial Black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642918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4000" b="1" dirty="0" smtClean="0">
                <a:solidFill>
                  <a:srgbClr val="FF0000"/>
                </a:solidFill>
                <a:latin typeface="Arial Black" pitchFamily="34" charset="0"/>
              </a:rPr>
              <a:t>Segunda ley de </a:t>
            </a:r>
            <a:r>
              <a:rPr lang="es-ES" sz="4000" b="1" dirty="0" err="1" smtClean="0">
                <a:solidFill>
                  <a:srgbClr val="FF0000"/>
                </a:solidFill>
                <a:latin typeface="Arial Black" pitchFamily="34" charset="0"/>
              </a:rPr>
              <a:t>Mendel</a:t>
            </a:r>
            <a:r>
              <a:rPr lang="es-ES" sz="4000" dirty="0" smtClean="0">
                <a:solidFill>
                  <a:srgbClr val="FF0000"/>
                </a:solidFill>
                <a:latin typeface="Arial Black" pitchFamily="34" charset="0"/>
              </a:rPr>
              <a:t>.</a:t>
            </a:r>
          </a:p>
          <a:p>
            <a:pPr algn="just"/>
            <a:r>
              <a:rPr lang="es-ES" sz="4000" dirty="0" smtClean="0">
                <a:solidFill>
                  <a:srgbClr val="FF0000"/>
                </a:solidFill>
                <a:latin typeface="Arial Black" pitchFamily="34" charset="0"/>
              </a:rPr>
              <a:t> Ley de la segregación.</a:t>
            </a:r>
          </a:p>
          <a:p>
            <a:pPr algn="just"/>
            <a:endParaRPr lang="es-ES" sz="4000" dirty="0">
              <a:solidFill>
                <a:srgbClr val="FF0000"/>
              </a:solidFill>
              <a:latin typeface="Arial Black" pitchFamily="34" charset="0"/>
            </a:endParaRPr>
          </a:p>
          <a:p>
            <a:pPr algn="just"/>
            <a:r>
              <a:rPr lang="es-ES" sz="40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s-ES" sz="4000" dirty="0" smtClean="0">
                <a:latin typeface="Arial Black" pitchFamily="34" charset="0"/>
              </a:rPr>
              <a:t>Los alelos que determinan un carácter nunca irán juntos en un mismo gameto. </a:t>
            </a:r>
            <a:endParaRPr lang="es-ES" sz="4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7158" y="928670"/>
            <a:ext cx="835824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000" b="1" dirty="0" smtClean="0">
                <a:solidFill>
                  <a:srgbClr val="FF0000"/>
                </a:solidFill>
                <a:latin typeface="Arial Black" pitchFamily="34" charset="0"/>
              </a:rPr>
              <a:t>Tercera ley de </a:t>
            </a:r>
            <a:r>
              <a:rPr lang="es-ES" sz="4000" b="1" dirty="0" err="1" smtClean="0">
                <a:solidFill>
                  <a:srgbClr val="FF0000"/>
                </a:solidFill>
                <a:latin typeface="Arial Black" pitchFamily="34" charset="0"/>
              </a:rPr>
              <a:t>Mendel</a:t>
            </a:r>
            <a:r>
              <a:rPr lang="es-ES" sz="4000" dirty="0" smtClean="0">
                <a:solidFill>
                  <a:srgbClr val="FF0000"/>
                </a:solidFill>
                <a:latin typeface="Arial Black" pitchFamily="34" charset="0"/>
              </a:rPr>
              <a:t>:</a:t>
            </a:r>
          </a:p>
          <a:p>
            <a:endParaRPr lang="es-ES" sz="4000" dirty="0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es-ES" sz="4000" dirty="0" smtClean="0">
                <a:solidFill>
                  <a:srgbClr val="FF0000"/>
                </a:solidFill>
                <a:latin typeface="Arial Black" pitchFamily="34" charset="0"/>
              </a:rPr>
              <a:t> Ley de la independencia de los caracteres. </a:t>
            </a:r>
          </a:p>
          <a:p>
            <a:endParaRPr lang="es-ES" sz="4000" dirty="0" smtClean="0">
              <a:latin typeface="Arial Black" pitchFamily="34" charset="0"/>
            </a:endParaRPr>
          </a:p>
          <a:p>
            <a:r>
              <a:rPr lang="es-ES" sz="4000" dirty="0" smtClean="0">
                <a:latin typeface="Arial Black" pitchFamily="34" charset="0"/>
              </a:rPr>
              <a:t>Los genes que determinan cada carácter se transmiten independientemente </a:t>
            </a:r>
            <a:endParaRPr lang="es-ES" sz="4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28596" y="785795"/>
            <a:ext cx="792961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>Al cruzar una planta de guisante de </a:t>
            </a:r>
            <a:r>
              <a:rPr lang="es-ES" sz="2800" b="1" dirty="0" smtClean="0">
                <a:latin typeface="Arial" pitchFamily="34" charset="0"/>
                <a:cs typeface="Arial" pitchFamily="34" charset="0"/>
              </a:rPr>
              <a:t>flores púrpura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con otra de</a:t>
            </a:r>
            <a:r>
              <a:rPr lang="es-ES" sz="2800" b="1" dirty="0" smtClean="0">
                <a:latin typeface="Arial" pitchFamily="34" charset="0"/>
                <a:cs typeface="Arial" pitchFamily="34" charset="0"/>
              </a:rPr>
              <a:t> flores blancas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Mendel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obtuvo una F1 formada por plantas de flores púrpura. La F2 estaba formada por plantas de flores púrpura y de flores blancas en la proporción 3:1. </a:t>
            </a:r>
          </a:p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800" dirty="0" smtClean="0">
                <a:latin typeface="Arial" pitchFamily="34" charset="0"/>
                <a:cs typeface="Arial" pitchFamily="34" charset="0"/>
              </a:rPr>
            </a:br>
            <a:r>
              <a:rPr lang="es-ES" sz="2800" dirty="0" smtClean="0">
                <a:latin typeface="Arial" pitchFamily="34" charset="0"/>
                <a:cs typeface="Arial" pitchFamily="34" charset="0"/>
              </a:rPr>
              <a:t>a)Representa los cruzamientos descritos y simboliza las dos alternativas del gen que controla el color de las flores</a:t>
            </a:r>
          </a:p>
          <a:p>
            <a:endParaRPr lang="es-ES" sz="2800" dirty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es-ES" b="1" i="1" dirty="0" smtClean="0">
                <a:latin typeface="Arial" pitchFamily="34" charset="0"/>
                <a:cs typeface="Arial" pitchFamily="34" charset="0"/>
              </a:rPr>
              <a:t>Utiliza para ello el tablero de </a:t>
            </a:r>
            <a:r>
              <a:rPr lang="es-ES" b="1" i="1" dirty="0" err="1" smtClean="0">
                <a:latin typeface="Arial" pitchFamily="34" charset="0"/>
                <a:cs typeface="Arial" pitchFamily="34" charset="0"/>
              </a:rPr>
              <a:t>Punnett</a:t>
            </a:r>
            <a:endParaRPr lang="es-ES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566</Words>
  <Application>Microsoft Office PowerPoint</Application>
  <PresentationFormat>Presentación en pantalla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Company>RevolucionUnattended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8</cp:revision>
  <dcterms:created xsi:type="dcterms:W3CDTF">2013-10-08T00:30:02Z</dcterms:created>
  <dcterms:modified xsi:type="dcterms:W3CDTF">2013-10-08T01:47:01Z</dcterms:modified>
</cp:coreProperties>
</file>